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ADC"/>
    <a:srgbClr val="C7E0FF"/>
    <a:srgbClr val="D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FD4C-71AF-414E-BD47-7B858AEF9741}" type="datetimeFigureOut">
              <a:rPr lang="en-US" smtClean="0"/>
              <a:t>9/28/11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70E2B-56CD-8940-9AFA-139D6AF1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0E2B-56CD-8940-9AFA-139D6AF1BE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A911-A004-414F-8B85-7CCFD585B8B1}" type="datetimeFigureOut">
              <a:rPr lang="en-US" smtClean="0"/>
              <a:t>9/28/11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Relationship Id="rId6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7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Relationship Id="rId3" Type="http://schemas.openxmlformats.org/officeDocument/2006/relationships/image" Target="../media/image54.emf"/><Relationship Id="rId6" Type="http://schemas.openxmlformats.org/officeDocument/2006/relationships/image" Target="../media/image5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3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Relationship Id="rId3" Type="http://schemas.openxmlformats.org/officeDocument/2006/relationships/image" Target="../media/image63.emf"/><Relationship Id="rId5" Type="http://schemas.openxmlformats.org/officeDocument/2006/relationships/image" Target="../media/image65.emf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70.emf"/><Relationship Id="rId4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Relationship Id="rId3" Type="http://schemas.openxmlformats.org/officeDocument/2006/relationships/image" Target="../media/image67.emf"/><Relationship Id="rId5" Type="http://schemas.openxmlformats.org/officeDocument/2006/relationships/image" Target="../media/image69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Relationship Id="rId3" Type="http://schemas.openxmlformats.org/officeDocument/2006/relationships/image" Target="../media/image72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6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7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Relationship Id="rId6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7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Relationship Id="rId6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30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png"/><Relationship Id="rId5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3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37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Relationship Id="rId5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4" Type="http://schemas.openxmlformats.org/officeDocument/2006/relationships/image" Target="../media/image40.emf"/><Relationship Id="rId10" Type="http://schemas.openxmlformats.org/officeDocument/2006/relationships/image" Target="../media/image46.emf"/><Relationship Id="rId5" Type="http://schemas.openxmlformats.org/officeDocument/2006/relationships/image" Target="../media/image41.emf"/><Relationship Id="rId7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9" Type="http://schemas.openxmlformats.org/officeDocument/2006/relationships/image" Target="../media/image45.emf"/><Relationship Id="rId3" Type="http://schemas.openxmlformats.org/officeDocument/2006/relationships/image" Target="../media/image39.emf"/><Relationship Id="rId6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7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Relationship Id="rId3" Type="http://schemas.openxmlformats.org/officeDocument/2006/relationships/image" Target="../media/image48.emf"/><Relationship Id="rId6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1"/>
            <a:ext cx="8229600" cy="9082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RELATED RATES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12" y="1185334"/>
            <a:ext cx="9045888" cy="545958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Recall the second “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situation</a:t>
            </a:r>
            <a:r>
              <a:rPr lang="en-US" b="1" dirty="0" smtClean="0">
                <a:solidFill>
                  <a:srgbClr val="0000FF"/>
                </a:solidFill>
              </a:rPr>
              <a:t>” we still have to address, namely: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Situation no. 2</a:t>
            </a:r>
            <a:r>
              <a:rPr lang="en-US" b="1" dirty="0">
                <a:solidFill>
                  <a:srgbClr val="0000FF"/>
                </a:solidFill>
              </a:rPr>
              <a:t>: Two quantities        and         are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related to each other via some </a:t>
            </a:r>
            <a:r>
              <a:rPr lang="en-US" b="1" dirty="0" smtClean="0">
                <a:solidFill>
                  <a:srgbClr val="0000FF"/>
                </a:solidFill>
              </a:rPr>
              <a:t>formula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Suppose we know the rate of change of one of them (either one, for ease of thought say        ) with respect to time, at some known time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(or for some known value         of        ). We ask: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What is the rate of change of          at that time?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271" y="2120657"/>
            <a:ext cx="537845" cy="737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988" y="4854831"/>
            <a:ext cx="1121791" cy="7376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111" y="5397434"/>
            <a:ext cx="522478" cy="7376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829" y="5963186"/>
            <a:ext cx="537845" cy="737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6184" y="2103047"/>
            <a:ext cx="474980" cy="6705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102" y="3285968"/>
            <a:ext cx="2935097" cy="737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505" y="4350219"/>
            <a:ext cx="474980" cy="670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9925" y="5392128"/>
            <a:ext cx="522478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978"/>
            <a:ext cx="8432800" cy="6217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the general case, when the formula is not so nice and looks just like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w</a:t>
            </a:r>
            <a:r>
              <a:rPr lang="en-US" b="1" dirty="0" smtClean="0">
                <a:solidFill>
                  <a:srgbClr val="0000FF"/>
                </a:solidFill>
              </a:rPr>
              <a:t>e proceed as follows </a:t>
            </a:r>
            <a:r>
              <a:rPr lang="en-US" b="1" dirty="0" smtClean="0">
                <a:solidFill>
                  <a:srgbClr val="008000"/>
                </a:solidFill>
              </a:rPr>
              <a:t>(after a diagram!)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	Take the derivative of      with respect to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(remembering that both quantities are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 functions of       and therefore applying the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chain rule appropriately).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resulting expression will have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ppearing.  The problem will give us three of the four, usually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nd we solve for the fourth </a:t>
            </a:r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b="1" dirty="0" smtClean="0">
                <a:solidFill>
                  <a:srgbClr val="0000FF"/>
                </a:solidFill>
              </a:rPr>
              <a:t>ne.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84" y="717748"/>
            <a:ext cx="2935097" cy="737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577" y="4279054"/>
            <a:ext cx="2500630" cy="67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645" y="5289748"/>
            <a:ext cx="1997710" cy="737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462" y="2040206"/>
            <a:ext cx="338074" cy="507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5321" y="2094202"/>
            <a:ext cx="199771" cy="353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943" y="3234380"/>
            <a:ext cx="199771" cy="3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0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978"/>
            <a:ext cx="8229600" cy="6273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 we do problems from the textbook. Here is </a:t>
            </a:r>
            <a:r>
              <a:rPr lang="en-US" b="1" dirty="0" smtClean="0">
                <a:solidFill>
                  <a:srgbClr val="008000"/>
                </a:solidFill>
              </a:rPr>
              <a:t>one (modified)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My sister owns a villa in Tuscany where her son plans to build a rectangular swimming pool, </a:t>
            </a:r>
            <a:r>
              <a:rPr lang="en-US" b="1" dirty="0" smtClean="0">
                <a:solidFill>
                  <a:srgbClr val="FF0000"/>
                </a:solidFill>
              </a:rPr>
              <a:t>10m</a:t>
            </a:r>
            <a:r>
              <a:rPr lang="en-US" b="1" dirty="0" smtClean="0">
                <a:solidFill>
                  <a:srgbClr val="0000FF"/>
                </a:solidFill>
              </a:rPr>
              <a:t> long and</a:t>
            </a:r>
            <a:r>
              <a:rPr lang="en-US" b="1" dirty="0" smtClean="0">
                <a:solidFill>
                  <a:srgbClr val="FF0000"/>
                </a:solidFill>
              </a:rPr>
              <a:t> 6m </a:t>
            </a:r>
            <a:r>
              <a:rPr lang="en-US" b="1" dirty="0" smtClean="0">
                <a:solidFill>
                  <a:srgbClr val="0000FF"/>
                </a:solidFill>
              </a:rPr>
              <a:t>wide. The bottom of the pool, moving along its length, has the following depths (starting at one end):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660066"/>
                </a:solidFill>
              </a:rPr>
              <a:t>Drops linearly 1m in 2m displacement, then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660066"/>
                </a:solidFill>
              </a:rPr>
              <a:t>Drops linearly 4m in 2m displacement, then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660066"/>
                </a:solidFill>
              </a:rPr>
              <a:t>Stays level for 5m displacement, then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660066"/>
                </a:solidFill>
              </a:rPr>
              <a:t>Rises linearly to 0m depth.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	Here are the question: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7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2" y="414867"/>
            <a:ext cx="8602134" cy="610446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Once built, my nephew will fill the pool pumping in water at a constant rate of 5,000 liters/min.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How fast will the water level be rising when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660066"/>
                </a:solidFill>
              </a:rPr>
              <a:t>The deepest depth is 3m ?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660066"/>
                </a:solidFill>
              </a:rPr>
              <a:t>The deepest depth is 4m ?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660066"/>
                </a:solidFill>
              </a:rPr>
              <a:t>The deepest depth is 4.5m ?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660066"/>
                </a:solidFill>
              </a:rPr>
              <a:t>How long will it take him to fill the pool ?</a:t>
            </a:r>
            <a:endParaRPr lang="en-US" b="1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Let’s go to work, following the book’s excellent advice given on p. 117.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is the pool’s cross-section (lengthwise)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9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46" y="252572"/>
            <a:ext cx="8589592" cy="640781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sketch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three </a:t>
            </a:r>
            <a:r>
              <a:rPr lang="en-US" b="1" dirty="0" smtClean="0">
                <a:solidFill>
                  <a:srgbClr val="660066"/>
                </a:solidFill>
              </a:rPr>
              <a:t>brown</a:t>
            </a:r>
            <a:r>
              <a:rPr lang="en-US" b="1" dirty="0" smtClean="0">
                <a:solidFill>
                  <a:srgbClr val="0000FF"/>
                </a:solidFill>
              </a:rPr>
              <a:t> levels are the ones we are interested in. We re-sketch with the pertinent data and variable height     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7" y="960226"/>
            <a:ext cx="7626148" cy="40042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59" y="5963046"/>
            <a:ext cx="321170" cy="4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5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80" y="97077"/>
            <a:ext cx="8719202" cy="651148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we go: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There are two cases to be considered: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2" name="Picture 21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2" y="745223"/>
            <a:ext cx="8601575" cy="51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1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24" y="226656"/>
            <a:ext cx="8667358" cy="640781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</a:t>
            </a:r>
            <a:r>
              <a:rPr lang="en-US" b="1" dirty="0" smtClean="0">
                <a:solidFill>
                  <a:srgbClr val="FF0000"/>
                </a:solidFill>
              </a:rPr>
              <a:t> red </a:t>
            </a:r>
            <a:r>
              <a:rPr lang="en-US" b="1" dirty="0" smtClean="0">
                <a:solidFill>
                  <a:srgbClr val="0000FF"/>
                </a:solidFill>
              </a:rPr>
              <a:t>case                    and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he </a:t>
            </a:r>
            <a:r>
              <a:rPr lang="en-US" b="1" dirty="0" smtClean="0">
                <a:solidFill>
                  <a:srgbClr val="008000"/>
                </a:solidFill>
              </a:rPr>
              <a:t>green</a:t>
            </a:r>
            <a:r>
              <a:rPr lang="en-US" b="1" dirty="0" smtClean="0">
                <a:solidFill>
                  <a:srgbClr val="0000FF"/>
                </a:solidFill>
              </a:rPr>
              <a:t> case                  . From judicious </a:t>
            </a:r>
            <a:r>
              <a:rPr lang="en-US" b="1" dirty="0" err="1" smtClean="0">
                <a:solidFill>
                  <a:srgbClr val="0000FF"/>
                </a:solidFill>
              </a:rPr>
              <a:t>applica-tion</a:t>
            </a:r>
            <a:r>
              <a:rPr lang="en-US" b="1" dirty="0" smtClean="0">
                <a:solidFill>
                  <a:srgbClr val="0000FF"/>
                </a:solidFill>
              </a:rPr>
              <a:t> of geometry (areas of triangles and </a:t>
            </a:r>
            <a:r>
              <a:rPr lang="en-US" b="1" dirty="0" err="1" smtClean="0">
                <a:solidFill>
                  <a:srgbClr val="0000FF"/>
                </a:solidFill>
              </a:rPr>
              <a:t>trape-zoids</a:t>
            </a:r>
            <a:r>
              <a:rPr lang="en-US" b="1" dirty="0" smtClean="0">
                <a:solidFill>
                  <a:srgbClr val="0000FF"/>
                </a:solidFill>
              </a:rPr>
              <a:t>) we get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Therefore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117" y="301508"/>
            <a:ext cx="1424940" cy="48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688" y="871658"/>
            <a:ext cx="1424940" cy="488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2392560"/>
            <a:ext cx="8877300" cy="128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28" y="4702770"/>
            <a:ext cx="7404100" cy="132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6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46" y="330320"/>
            <a:ext cx="8589592" cy="62782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Since we know </a:t>
            </a:r>
            <a:r>
              <a:rPr lang="en-US" b="1" dirty="0" smtClean="0">
                <a:solidFill>
                  <a:srgbClr val="FF6600"/>
                </a:solidFill>
              </a:rPr>
              <a:t>(1 cubic meter = 1,000 liters!)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w</a:t>
            </a:r>
            <a:r>
              <a:rPr lang="en-US" b="1" dirty="0" smtClean="0">
                <a:solidFill>
                  <a:srgbClr val="0000FF"/>
                </a:solidFill>
              </a:rPr>
              <a:t>e obtain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Note that  </a:t>
            </a:r>
            <a:r>
              <a:rPr lang="en-US" b="1" u="sng" dirty="0" smtClean="0">
                <a:solidFill>
                  <a:srgbClr val="0000FF"/>
                </a:solidFill>
              </a:rPr>
              <a:t>     is continuous </a:t>
            </a:r>
            <a:r>
              <a:rPr lang="en-US" b="1" dirty="0" smtClean="0">
                <a:solidFill>
                  <a:srgbClr val="0000FF"/>
                </a:solidFill>
              </a:rPr>
              <a:t>at             , in fact when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we have                       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120" y="886620"/>
            <a:ext cx="2905760" cy="1145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715" y="2545081"/>
            <a:ext cx="6579870" cy="2584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439" y="5183470"/>
            <a:ext cx="445643" cy="430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008" y="5228944"/>
            <a:ext cx="1061720" cy="391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22" y="5984155"/>
            <a:ext cx="1061720" cy="391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0016" y="5727332"/>
            <a:ext cx="335280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8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02" y="252572"/>
            <a:ext cx="8693280" cy="640781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Recall the questions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How fast will the water level be rising </a:t>
            </a:r>
            <a:r>
              <a:rPr lang="en-US" b="1" dirty="0" smtClean="0">
                <a:solidFill>
                  <a:srgbClr val="0000FF"/>
                </a:solidFill>
              </a:rPr>
              <a:t>when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660066"/>
                </a:solidFill>
              </a:rPr>
              <a:t>The deepest depth is 3m ?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660066"/>
                </a:solidFill>
              </a:rPr>
              <a:t>The deepest depth is 4m ?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660066"/>
                </a:solidFill>
              </a:rPr>
              <a:t>The deepest depth is 4.5m ?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660066"/>
                </a:solidFill>
              </a:rPr>
              <a:t>How long will it take to fill the pool 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first three are now easy to answer. For the last one, from the green case in the formula for the volume we get (setting             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Therefore it takes                                                 to fill the pool. </a:t>
            </a:r>
            <a:r>
              <a:rPr lang="en-US" b="1" dirty="0" smtClean="0">
                <a:solidFill>
                  <a:srgbClr val="FF1ADC"/>
                </a:solidFill>
              </a:rPr>
              <a:t>(One very fast pump !)</a:t>
            </a:r>
          </a:p>
          <a:p>
            <a:pPr marL="514350" indent="-514350">
              <a:buFont typeface="+mj-lt"/>
              <a:buAutoNum type="alphaLcParenR"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001" y="4866123"/>
            <a:ext cx="1019810" cy="391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346" y="4712413"/>
            <a:ext cx="2332990" cy="530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629" y="5335031"/>
            <a:ext cx="3937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1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200"/>
            <a:ext cx="8229600" cy="618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Let’s analyze the situation in details. The </a:t>
            </a:r>
            <a:r>
              <a:rPr lang="en-US" b="1" dirty="0" smtClean="0">
                <a:solidFill>
                  <a:srgbClr val="FF0000"/>
                </a:solidFill>
              </a:rPr>
              <a:t>“givens” </a:t>
            </a:r>
            <a:r>
              <a:rPr lang="en-US" b="1" dirty="0" smtClean="0">
                <a:solidFill>
                  <a:srgbClr val="0000FF"/>
                </a:solidFill>
              </a:rPr>
              <a:t>are:</a:t>
            </a:r>
          </a:p>
          <a:p>
            <a:pPr marL="514350" indent="-514350">
              <a:lnSpc>
                <a:spcPct val="120000"/>
              </a:lnSpc>
              <a:buFont typeface="Wingdings" charset="2"/>
              <a:buAutoNum type="arabicPlain"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that is</a:t>
            </a:r>
            <a:r>
              <a:rPr lang="en-US" b="1" dirty="0" smtClean="0">
                <a:solidFill>
                  <a:srgbClr val="008000"/>
                </a:solidFill>
              </a:rPr>
              <a:t>, we know the formula</a:t>
            </a:r>
          </a:p>
          <a:p>
            <a:pPr marL="514350" indent="-514350">
              <a:lnSpc>
                <a:spcPct val="120000"/>
              </a:lnSpc>
              <a:buFont typeface="Wingdings" charset="2"/>
              <a:buAutoNum type="arabicPlain"/>
            </a:pPr>
            <a:r>
              <a:rPr lang="en-US" b="1" dirty="0" smtClean="0">
                <a:solidFill>
                  <a:srgbClr val="0000FF"/>
                </a:solidFill>
              </a:rPr>
              <a:t>                  or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	that is, </a:t>
            </a:r>
            <a:r>
              <a:rPr lang="en-US" b="1" dirty="0" smtClean="0">
                <a:solidFill>
                  <a:srgbClr val="008000"/>
                </a:solidFill>
              </a:rPr>
              <a:t>we are given a number.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requested answer (</a:t>
            </a:r>
            <a:r>
              <a:rPr lang="en-US" b="1" dirty="0" smtClean="0">
                <a:solidFill>
                  <a:srgbClr val="008000"/>
                </a:solidFill>
              </a:rPr>
              <a:t>what we have to find</a:t>
            </a:r>
            <a:r>
              <a:rPr lang="en-US" b="1" dirty="0" smtClean="0">
                <a:solidFill>
                  <a:srgbClr val="0000FF"/>
                </a:solidFill>
              </a:rPr>
              <a:t>) is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It is essential that we clearly identify in our minds what       </a:t>
            </a: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and        are, respectively.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92" y="1487990"/>
            <a:ext cx="2668270" cy="67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12" y="2158550"/>
            <a:ext cx="11430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518" y="2162394"/>
            <a:ext cx="474980" cy="67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156" y="4137934"/>
            <a:ext cx="1271270" cy="670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044" y="5464387"/>
            <a:ext cx="474980" cy="670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963" y="5466645"/>
            <a:ext cx="48895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7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2" y="301978"/>
            <a:ext cx="8630356" cy="624557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Remark. </a:t>
            </a:r>
            <a:r>
              <a:rPr lang="en-US" b="1" dirty="0" smtClean="0">
                <a:solidFill>
                  <a:srgbClr val="0000FF"/>
                </a:solidFill>
              </a:rPr>
              <a:t>If the given formula </a:t>
            </a:r>
            <a:r>
              <a:rPr lang="en-US" b="1" dirty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s nice enough we may be able to compute             in terms of            directly. For example, if the formula looks like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hen we have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Where                 just means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Let’s look at a couple of examples.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823" y="880960"/>
            <a:ext cx="852170" cy="1201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201" y="909182"/>
            <a:ext cx="824230" cy="1201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403" y="2427676"/>
            <a:ext cx="2151380" cy="670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595" y="3054066"/>
            <a:ext cx="3674110" cy="1201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1143" y="4448388"/>
            <a:ext cx="1271270" cy="670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7573" y="4170473"/>
            <a:ext cx="1424940" cy="13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5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44" y="330200"/>
            <a:ext cx="8602134" cy="624557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Example 1</a:t>
            </a:r>
            <a:r>
              <a:rPr lang="en-US" b="1" dirty="0" smtClean="0">
                <a:solidFill>
                  <a:srgbClr val="0000FF"/>
                </a:solidFill>
              </a:rPr>
              <a:t>. (A version of a “</a:t>
            </a:r>
            <a:r>
              <a:rPr lang="en-US" b="1" dirty="0" smtClean="0">
                <a:solidFill>
                  <a:srgbClr val="008000"/>
                </a:solidFill>
              </a:rPr>
              <a:t>nice</a:t>
            </a:r>
            <a:r>
              <a:rPr lang="en-US" b="1" dirty="0" smtClean="0">
                <a:solidFill>
                  <a:srgbClr val="0000FF"/>
                </a:solidFill>
              </a:rPr>
              <a:t>” formula)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 cylinder has radius      and height      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        denote the volume of the cylinder.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Express            in terms of          when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is constant,  say                        (</a:t>
            </a:r>
            <a:r>
              <a:rPr lang="en-US" b="1" dirty="0" smtClean="0">
                <a:solidFill>
                  <a:srgbClr val="008000"/>
                </a:solidFill>
              </a:rPr>
              <a:t>ring any bell?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Solution. </a:t>
            </a:r>
            <a:r>
              <a:rPr lang="en-US" b="1" dirty="0" smtClean="0">
                <a:solidFill>
                  <a:srgbClr val="FF0000"/>
                </a:solidFill>
              </a:rPr>
              <a:t>(READ THE ADVICE ON p. </a:t>
            </a:r>
            <a:r>
              <a:rPr lang="en-US" b="1" smtClean="0">
                <a:solidFill>
                  <a:srgbClr val="FF0000"/>
                </a:solidFill>
              </a:rPr>
              <a:t>179 </a:t>
            </a:r>
            <a:r>
              <a:rPr lang="en-US" b="1" dirty="0" smtClean="0">
                <a:solidFill>
                  <a:srgbClr val="FF0000"/>
                </a:solidFill>
              </a:rPr>
              <a:t>OF THE TEXTBOOK !!)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Here is the suggested diagram.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734" y="1103570"/>
            <a:ext cx="245872" cy="291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052" y="1010871"/>
            <a:ext cx="291973" cy="399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374" y="1552981"/>
            <a:ext cx="368808" cy="399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860" y="1936767"/>
            <a:ext cx="722249" cy="1260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228" y="1976625"/>
            <a:ext cx="549583" cy="1185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581" y="3221866"/>
            <a:ext cx="291973" cy="399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0699" y="3210172"/>
            <a:ext cx="1997710" cy="5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1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422"/>
            <a:ext cx="8489244" cy="618913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“</a:t>
            </a:r>
            <a:r>
              <a:rPr lang="en-US" b="1" dirty="0" smtClean="0">
                <a:solidFill>
                  <a:srgbClr val="008000"/>
                </a:solidFill>
              </a:rPr>
              <a:t>nice</a:t>
            </a:r>
            <a:r>
              <a:rPr lang="en-US" b="1" dirty="0" smtClean="0">
                <a:solidFill>
                  <a:srgbClr val="0000FF"/>
                </a:solidFill>
              </a:rPr>
              <a:t>” formula is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So we get (remember,                        ) 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805" y="5693708"/>
            <a:ext cx="1997710" cy="537845"/>
          </a:xfrm>
          <a:prstGeom prst="rect">
            <a:avLst/>
          </a:prstGeom>
        </p:spPr>
      </p:pic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91" y="84277"/>
            <a:ext cx="4642359" cy="4826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68" y="3474218"/>
            <a:ext cx="245872" cy="291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6570" y="2580123"/>
            <a:ext cx="291973" cy="3995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7851" y="4937114"/>
            <a:ext cx="1936242" cy="5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4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2" y="301977"/>
            <a:ext cx="8658578" cy="62738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</a:t>
            </a:r>
            <a:r>
              <a:rPr lang="en-US" dirty="0" smtClean="0">
                <a:solidFill>
                  <a:srgbClr val="008000"/>
                </a:solidFill>
              </a:rPr>
              <a:t>                    </a:t>
            </a:r>
            <a:r>
              <a:rPr lang="en-US" b="1" dirty="0" smtClean="0">
                <a:solidFill>
                  <a:srgbClr val="008000"/>
                </a:solidFill>
              </a:rPr>
              <a:t> ( OK? )</a:t>
            </a:r>
            <a:endParaRPr lang="en-US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w</a:t>
            </a:r>
            <a:r>
              <a:rPr lang="en-US" b="1" dirty="0" smtClean="0">
                <a:solidFill>
                  <a:srgbClr val="0000FF"/>
                </a:solidFill>
              </a:rPr>
              <a:t>hich means that, for example, when the </a:t>
            </a:r>
            <a:r>
              <a:rPr lang="en-US" b="1" dirty="0" err="1" smtClean="0">
                <a:solidFill>
                  <a:srgbClr val="0000FF"/>
                </a:solidFill>
              </a:rPr>
              <a:t>circum</a:t>
            </a:r>
            <a:r>
              <a:rPr lang="en-US" b="1" dirty="0" err="1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ference</a:t>
            </a:r>
            <a:r>
              <a:rPr lang="en-US" b="1" dirty="0" smtClean="0">
                <a:solidFill>
                  <a:srgbClr val="0000FF"/>
                </a:solidFill>
              </a:rPr>
              <a:t> of the base is  </a:t>
            </a:r>
            <a:r>
              <a:rPr lang="en-US" b="1" dirty="0" smtClean="0">
                <a:solidFill>
                  <a:srgbClr val="FF0000"/>
                </a:solidFill>
              </a:rPr>
              <a:t>41 inches</a:t>
            </a:r>
            <a:r>
              <a:rPr lang="en-US" b="1" dirty="0" smtClean="0">
                <a:solidFill>
                  <a:srgbClr val="0000FF"/>
                </a:solidFill>
              </a:rPr>
              <a:t>, an increase in the radius of </a:t>
            </a:r>
            <a:r>
              <a:rPr lang="en-US" b="1" dirty="0" smtClean="0">
                <a:solidFill>
                  <a:srgbClr val="FF0000"/>
                </a:solidFill>
              </a:rPr>
              <a:t>one inch per unit of time </a:t>
            </a:r>
            <a:r>
              <a:rPr lang="en-US" b="1" dirty="0" err="1" smtClean="0">
                <a:solidFill>
                  <a:srgbClr val="0000FF"/>
                </a:solidFill>
              </a:rPr>
              <a:t>corre-sponds</a:t>
            </a:r>
            <a:r>
              <a:rPr lang="en-US" b="1" dirty="0" smtClean="0">
                <a:solidFill>
                  <a:srgbClr val="0000FF"/>
                </a:solidFill>
              </a:rPr>
              <a:t> to an increase in the volume of </a:t>
            </a:r>
            <a:r>
              <a:rPr lang="en-US" b="1" dirty="0" smtClean="0">
                <a:solidFill>
                  <a:srgbClr val="FF0000"/>
                </a:solidFill>
              </a:rPr>
              <a:t>225.5 cubic inches per unit of time </a:t>
            </a:r>
            <a:r>
              <a:rPr lang="en-US" b="1" dirty="0" smtClean="0">
                <a:solidFill>
                  <a:srgbClr val="0000FF"/>
                </a:solidFill>
              </a:rPr>
              <a:t>(figure it out, when the circumference is 41,               is …… )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One more example.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1" y="570184"/>
            <a:ext cx="6776847" cy="1260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934" y="4573373"/>
            <a:ext cx="860552" cy="4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7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2" y="273756"/>
            <a:ext cx="8686800" cy="633024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 boat is traveling along a straight east-west line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 lighthouse is located</a:t>
            </a:r>
            <a:r>
              <a:rPr lang="en-US" b="1" dirty="0" smtClean="0">
                <a:solidFill>
                  <a:srgbClr val="FF0000"/>
                </a:solidFill>
              </a:rPr>
              <a:t> 3mi </a:t>
            </a:r>
            <a:r>
              <a:rPr lang="en-US" b="1" dirty="0" smtClean="0">
                <a:solidFill>
                  <a:srgbClr val="0000FF"/>
                </a:solidFill>
              </a:rPr>
              <a:t>north of the line    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Express the rate of change of the distance between the lighthouse and the boat in terms of the velocity of the boat.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When the boat  is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mi</a:t>
            </a:r>
            <a:r>
              <a:rPr lang="en-US" b="1" dirty="0" smtClean="0">
                <a:solidFill>
                  <a:srgbClr val="0000FF"/>
                </a:solidFill>
              </a:rPr>
              <a:t> west of the </a:t>
            </a:r>
            <a:r>
              <a:rPr lang="en-US" b="1" dirty="0" err="1" smtClean="0">
                <a:solidFill>
                  <a:srgbClr val="0000FF"/>
                </a:solidFill>
              </a:rPr>
              <a:t>lighthhouse</a:t>
            </a:r>
            <a:r>
              <a:rPr lang="en-US" b="1" dirty="0" smtClean="0">
                <a:solidFill>
                  <a:srgbClr val="0000FF"/>
                </a:solidFill>
              </a:rPr>
              <a:t> it is traveling eastbound at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Is        </a:t>
            </a:r>
            <a:r>
              <a:rPr lang="en-US" b="1" dirty="0" err="1" smtClean="0">
                <a:solidFill>
                  <a:srgbClr val="0000FF"/>
                </a:solidFill>
              </a:rPr>
              <a:t>incresing</a:t>
            </a:r>
            <a:r>
              <a:rPr lang="en-US" b="1" dirty="0" smtClean="0">
                <a:solidFill>
                  <a:srgbClr val="0000FF"/>
                </a:solidFill>
              </a:rPr>
              <a:t> or decreasing?, how fast?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Solution. </a:t>
            </a:r>
            <a:r>
              <a:rPr lang="en-US" b="1" dirty="0" smtClean="0">
                <a:solidFill>
                  <a:srgbClr val="0000FF"/>
                </a:solidFill>
              </a:rPr>
              <a:t>Draw a diagram!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394" y="358422"/>
            <a:ext cx="184404" cy="39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238" y="934551"/>
            <a:ext cx="184404" cy="399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04" y="1535897"/>
            <a:ext cx="430276" cy="399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083" y="3562535"/>
            <a:ext cx="1736471" cy="1014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260" y="4576757"/>
            <a:ext cx="430276" cy="3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2" y="330200"/>
            <a:ext cx="8630355" cy="618913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it is  (obvious notation):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quantities that change here are       and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92" y="893857"/>
            <a:ext cx="6928771" cy="4379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19" y="1225451"/>
            <a:ext cx="353441" cy="399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152" y="4846066"/>
            <a:ext cx="368808" cy="399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97" y="2914058"/>
            <a:ext cx="829818" cy="430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24" y="4725671"/>
            <a:ext cx="860552" cy="430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5190" y="2570960"/>
            <a:ext cx="430276" cy="399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4982" y="4691000"/>
            <a:ext cx="384175" cy="399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5267" y="5712119"/>
            <a:ext cx="614680" cy="363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8282" y="5682966"/>
            <a:ext cx="430276" cy="3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1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6645"/>
            <a:ext cx="8229600" cy="6217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and                                            (answer to no. 1)</a:t>
            </a:r>
          </a:p>
          <a:p>
            <a:pPr marL="0" indent="0">
              <a:lnSpc>
                <a:spcPct val="150000"/>
              </a:lnSpc>
              <a:spcBef>
                <a:spcPts val="1224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Also,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When                             the boat’s velocity is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 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why?)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Therefore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   which answers question 2.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712" y="459417"/>
            <a:ext cx="1459865" cy="39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670" y="971764"/>
            <a:ext cx="2643124" cy="737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83" y="1652936"/>
            <a:ext cx="3027299" cy="1459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30" y="3552526"/>
            <a:ext cx="1659636" cy="430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29" y="4050780"/>
            <a:ext cx="3011932" cy="1014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803" y="5256064"/>
            <a:ext cx="3313125" cy="13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1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3951</TotalTime>
  <Words>784</Words>
  <Application>Microsoft Macintosh PowerPoint</Application>
  <PresentationFormat>On-screen Show (4:3)</PresentationFormat>
  <Paragraphs>139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RELATED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Mario Borelli</dc:creator>
  <cp:lastModifiedBy>Mario Borelli</cp:lastModifiedBy>
  <cp:revision>438</cp:revision>
  <dcterms:created xsi:type="dcterms:W3CDTF">2011-08-21T14:29:24Z</dcterms:created>
  <dcterms:modified xsi:type="dcterms:W3CDTF">2011-09-28T16:10:25Z</dcterms:modified>
</cp:coreProperties>
</file>